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24384000" cx="13716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7680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  <p:ext uri="GoogleSlidesCustomDataVersion2">
      <go:slidesCustomData xmlns:go="http://customooxmlschemas.google.com/" r:id="rId8" roundtripDataSignature="AMtx7mj5TjFECPZgPR82yhrUI89CCwQh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7680" orient="horz"/>
        <p:guide pos="432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6" name="Google Shape;76;p1:notes"/>
          <p:cNvSpPr/>
          <p:nvPr>
            <p:ph idx="2" type="sldImg"/>
          </p:nvPr>
        </p:nvSpPr>
        <p:spPr>
          <a:xfrm>
            <a:off x="2463800" y="685800"/>
            <a:ext cx="1930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/>
          <p:nvPr>
            <p:ph idx="2" type="sldImg"/>
          </p:nvPr>
        </p:nvSpPr>
        <p:spPr>
          <a:xfrm>
            <a:off x="2463800" y="685800"/>
            <a:ext cx="1930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1028700" y="3990624"/>
            <a:ext cx="11658600" cy="8489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714500" y="12807246"/>
            <a:ext cx="10287000" cy="58871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2pPr>
            <a:lvl3pPr lvl="2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3pPr>
            <a:lvl4pPr lvl="3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94297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4543425" y="22600361"/>
            <a:ext cx="462915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968692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935832" y="6079074"/>
            <a:ext cx="11830050" cy="101430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935832" y="16318096"/>
            <a:ext cx="11830050" cy="533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3000"/>
              <a:buNone/>
              <a:defRPr sz="3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94297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4543425" y="22600361"/>
            <a:ext cx="462915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968692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942975" y="1298228"/>
            <a:ext cx="11830050" cy="47131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942975" y="6491111"/>
            <a:ext cx="5829300" cy="154714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2" type="body"/>
          </p:nvPr>
        </p:nvSpPr>
        <p:spPr>
          <a:xfrm>
            <a:off x="6943725" y="6491111"/>
            <a:ext cx="5829300" cy="154714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0" type="dt"/>
          </p:nvPr>
        </p:nvSpPr>
        <p:spPr>
          <a:xfrm>
            <a:off x="94297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1" type="ftr"/>
          </p:nvPr>
        </p:nvSpPr>
        <p:spPr>
          <a:xfrm>
            <a:off x="4543425" y="22600361"/>
            <a:ext cx="462915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968692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944762" y="1298228"/>
            <a:ext cx="11830050" cy="47131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944763" y="5977468"/>
            <a:ext cx="5802510" cy="29294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/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/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9pPr>
          </a:lstStyle>
          <a:p/>
        </p:txBody>
      </p:sp>
      <p:sp>
        <p:nvSpPr>
          <p:cNvPr id="33" name="Google Shape;33;p7"/>
          <p:cNvSpPr txBox="1"/>
          <p:nvPr>
            <p:ph idx="2" type="body"/>
          </p:nvPr>
        </p:nvSpPr>
        <p:spPr>
          <a:xfrm>
            <a:off x="944763" y="8906934"/>
            <a:ext cx="5802510" cy="131007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3" type="body"/>
          </p:nvPr>
        </p:nvSpPr>
        <p:spPr>
          <a:xfrm>
            <a:off x="6943726" y="5977468"/>
            <a:ext cx="5831087" cy="29294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/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/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9pPr>
          </a:lstStyle>
          <a:p/>
        </p:txBody>
      </p:sp>
      <p:sp>
        <p:nvSpPr>
          <p:cNvPr id="35" name="Google Shape;35;p7"/>
          <p:cNvSpPr txBox="1"/>
          <p:nvPr>
            <p:ph idx="4" type="body"/>
          </p:nvPr>
        </p:nvSpPr>
        <p:spPr>
          <a:xfrm>
            <a:off x="6943726" y="8906934"/>
            <a:ext cx="5831087" cy="131007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10" type="dt"/>
          </p:nvPr>
        </p:nvSpPr>
        <p:spPr>
          <a:xfrm>
            <a:off x="94297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1" type="ftr"/>
          </p:nvPr>
        </p:nvSpPr>
        <p:spPr>
          <a:xfrm>
            <a:off x="4543425" y="22600361"/>
            <a:ext cx="462915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968692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942975" y="1298228"/>
            <a:ext cx="11830050" cy="47131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8"/>
          <p:cNvSpPr txBox="1"/>
          <p:nvPr>
            <p:ph idx="10" type="dt"/>
          </p:nvPr>
        </p:nvSpPr>
        <p:spPr>
          <a:xfrm>
            <a:off x="94297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1" type="ftr"/>
          </p:nvPr>
        </p:nvSpPr>
        <p:spPr>
          <a:xfrm>
            <a:off x="4543425" y="22600361"/>
            <a:ext cx="462915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968692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 txBox="1"/>
          <p:nvPr>
            <p:ph idx="10" type="dt"/>
          </p:nvPr>
        </p:nvSpPr>
        <p:spPr>
          <a:xfrm>
            <a:off x="94297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9"/>
          <p:cNvSpPr txBox="1"/>
          <p:nvPr>
            <p:ph idx="11" type="ftr"/>
          </p:nvPr>
        </p:nvSpPr>
        <p:spPr>
          <a:xfrm>
            <a:off x="4543425" y="22600361"/>
            <a:ext cx="462915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968692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type="title"/>
          </p:nvPr>
        </p:nvSpPr>
        <p:spPr>
          <a:xfrm>
            <a:off x="944762" y="1625600"/>
            <a:ext cx="4423767" cy="568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5831087" y="3510850"/>
            <a:ext cx="6943725" cy="17328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5334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1pPr>
            <a:lvl2pPr indent="-4953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4200"/>
            </a:lvl2pPr>
            <a:lvl3pPr indent="-4572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3pPr>
            <a:lvl4pPr indent="-4191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4pPr>
            <a:lvl5pPr indent="-4191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5pPr>
            <a:lvl6pPr indent="-4191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6pPr>
            <a:lvl7pPr indent="-4191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7pPr>
            <a:lvl8pPr indent="-4191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8pPr>
            <a:lvl9pPr indent="-4191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9pPr>
          </a:lstStyle>
          <a:p/>
        </p:txBody>
      </p:sp>
      <p:sp>
        <p:nvSpPr>
          <p:cNvPr id="51" name="Google Shape;51;p10"/>
          <p:cNvSpPr txBox="1"/>
          <p:nvPr>
            <p:ph idx="2" type="body"/>
          </p:nvPr>
        </p:nvSpPr>
        <p:spPr>
          <a:xfrm>
            <a:off x="944762" y="7315200"/>
            <a:ext cx="4423767" cy="13552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/>
        </p:txBody>
      </p:sp>
      <p:sp>
        <p:nvSpPr>
          <p:cNvPr id="52" name="Google Shape;52;p10"/>
          <p:cNvSpPr txBox="1"/>
          <p:nvPr>
            <p:ph idx="10" type="dt"/>
          </p:nvPr>
        </p:nvSpPr>
        <p:spPr>
          <a:xfrm>
            <a:off x="94297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1" type="ftr"/>
          </p:nvPr>
        </p:nvSpPr>
        <p:spPr>
          <a:xfrm>
            <a:off x="4543425" y="22600361"/>
            <a:ext cx="462915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968692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/>
          <p:nvPr>
            <p:ph type="title"/>
          </p:nvPr>
        </p:nvSpPr>
        <p:spPr>
          <a:xfrm>
            <a:off x="944762" y="1625600"/>
            <a:ext cx="4423767" cy="568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1"/>
          <p:cNvSpPr/>
          <p:nvPr>
            <p:ph idx="2" type="pic"/>
          </p:nvPr>
        </p:nvSpPr>
        <p:spPr>
          <a:xfrm>
            <a:off x="5831087" y="3510850"/>
            <a:ext cx="6943725" cy="17328444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944762" y="7315200"/>
            <a:ext cx="4423767" cy="13552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/>
        </p:txBody>
      </p:sp>
      <p:sp>
        <p:nvSpPr>
          <p:cNvPr id="59" name="Google Shape;59;p11"/>
          <p:cNvSpPr txBox="1"/>
          <p:nvPr>
            <p:ph idx="10" type="dt"/>
          </p:nvPr>
        </p:nvSpPr>
        <p:spPr>
          <a:xfrm>
            <a:off x="94297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1" type="ftr"/>
          </p:nvPr>
        </p:nvSpPr>
        <p:spPr>
          <a:xfrm>
            <a:off x="4543425" y="22600361"/>
            <a:ext cx="462915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968692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type="title"/>
          </p:nvPr>
        </p:nvSpPr>
        <p:spPr>
          <a:xfrm>
            <a:off x="942975" y="1298228"/>
            <a:ext cx="11830050" cy="47131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" type="body"/>
          </p:nvPr>
        </p:nvSpPr>
        <p:spPr>
          <a:xfrm rot="5400000">
            <a:off x="-877712" y="8311798"/>
            <a:ext cx="15471424" cy="1183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94297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4543425" y="22600361"/>
            <a:ext cx="462915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968692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 rot="5400000">
            <a:off x="962113" y="10151622"/>
            <a:ext cx="20664313" cy="29575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-5038637" y="7279835"/>
            <a:ext cx="20664313" cy="8701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94297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4543425" y="22600361"/>
            <a:ext cx="462915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968692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942975" y="1298228"/>
            <a:ext cx="11830050" cy="47131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  <a:defRPr b="0" i="0" sz="6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942975" y="6491111"/>
            <a:ext cx="11830050" cy="154714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95300" lvl="0" marL="457200" marR="0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Char char="•"/>
              <a:defRPr b="0" i="0" sz="4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57200" lvl="1" marL="9144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19100" lvl="2" marL="13716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0050" lvl="3" marL="18288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0050" lvl="4" marL="22860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0050" lvl="5" marL="2743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0050" lvl="6" marL="32004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0050" lvl="7" marL="36576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0050" lvl="8" marL="41148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94297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4543425" y="22600361"/>
            <a:ext cx="462915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9686925" y="22600361"/>
            <a:ext cx="3086100" cy="12982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jp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" y="0"/>
            <a:ext cx="13882299" cy="2438400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"/>
          <p:cNvSpPr/>
          <p:nvPr/>
        </p:nvSpPr>
        <p:spPr>
          <a:xfrm>
            <a:off x="734040" y="4123389"/>
            <a:ext cx="12247560" cy="919573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AUTORES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1548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pt-BR" sz="2400" u="none" cap="none" strike="noStrike">
                <a:solidFill>
                  <a:srgbClr val="01548E"/>
                </a:solidFill>
                <a:latin typeface="Arial"/>
                <a:ea typeface="Arial"/>
                <a:cs typeface="Arial"/>
                <a:sym typeface="Arial"/>
              </a:rPr>
              <a:t>INSTITUIÇÕES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"/>
          <p:cNvSpPr/>
          <p:nvPr/>
        </p:nvSpPr>
        <p:spPr>
          <a:xfrm>
            <a:off x="734040" y="9732361"/>
            <a:ext cx="5885700" cy="4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rgbClr val="203864"/>
                </a:solidFill>
                <a:latin typeface="Arial"/>
                <a:ea typeface="Arial"/>
                <a:cs typeface="Arial"/>
                <a:sym typeface="Arial"/>
              </a:rPr>
              <a:t>OBJETIVO(s)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"/>
          <p:cNvSpPr/>
          <p:nvPr/>
        </p:nvSpPr>
        <p:spPr>
          <a:xfrm>
            <a:off x="734040" y="10071361"/>
            <a:ext cx="5885640" cy="327852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200"/>
              <a:buChar char="■"/>
            </a:pPr>
            <a:r>
              <a:rPr lang="pt-BR" sz="1200">
                <a:solidFill>
                  <a:srgbClr val="333333"/>
                </a:solidFill>
                <a:highlight>
                  <a:srgbClr val="FFFFFF"/>
                </a:highlight>
              </a:rPr>
              <a:t> definição clara do objetivo principal e secundários;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"/>
          <p:cNvSpPr/>
          <p:nvPr/>
        </p:nvSpPr>
        <p:spPr>
          <a:xfrm>
            <a:off x="734040" y="5598001"/>
            <a:ext cx="5885640" cy="359604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200"/>
              <a:buChar char="■"/>
            </a:pPr>
            <a:r>
              <a:rPr b="1" lang="pt-BR" sz="1200">
                <a:solidFill>
                  <a:srgbClr val="333333"/>
                </a:solidFill>
                <a:highlight>
                  <a:srgbClr val="FFFFFF"/>
                </a:highlight>
              </a:rPr>
              <a:t>Introdução:</a:t>
            </a:r>
            <a:r>
              <a:rPr lang="pt-BR" sz="1200">
                <a:solidFill>
                  <a:srgbClr val="333333"/>
                </a:solidFill>
                <a:highlight>
                  <a:srgbClr val="FFFFFF"/>
                </a:highlight>
              </a:rPr>
              <a:t> fundamentação teórica, justificativa e contextualização do tema;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Char char="■"/>
            </a:pPr>
            <a:r>
              <a:rPr b="1" lang="pt-BR" sz="1200">
                <a:solidFill>
                  <a:srgbClr val="333333"/>
                </a:solidFill>
                <a:highlight>
                  <a:srgbClr val="FFFFFF"/>
                </a:highlight>
              </a:rPr>
              <a:t>Objetivos: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Char char="■"/>
            </a:pPr>
            <a:r>
              <a:rPr b="1" lang="pt-BR" sz="1200">
                <a:solidFill>
                  <a:srgbClr val="333333"/>
                </a:solidFill>
                <a:highlight>
                  <a:srgbClr val="FFFFFF"/>
                </a:highlight>
              </a:rPr>
              <a:t>Métodos:</a:t>
            </a:r>
            <a:r>
              <a:rPr lang="pt-BR" sz="1200">
                <a:solidFill>
                  <a:srgbClr val="333333"/>
                </a:solidFill>
                <a:highlight>
                  <a:srgbClr val="FFFFFF"/>
                </a:highlight>
              </a:rPr>
              <a:t> </a:t>
            </a:r>
            <a:r>
              <a:rPr b="1" lang="pt-BR" sz="1200">
                <a:solidFill>
                  <a:srgbClr val="333333"/>
                </a:solidFill>
                <a:highlight>
                  <a:srgbClr val="FFFFFF"/>
                </a:highlight>
              </a:rPr>
              <a:t>Resultados/Discussão:</a:t>
            </a:r>
            <a:r>
              <a:rPr lang="pt-BR" sz="1200">
                <a:solidFill>
                  <a:srgbClr val="333333"/>
                </a:solidFill>
                <a:highlight>
                  <a:srgbClr val="FFFFFF"/>
                </a:highlight>
              </a:rPr>
              <a:t> </a:t>
            </a:r>
            <a:r>
              <a:rPr b="1" lang="pt-BR" sz="1200">
                <a:solidFill>
                  <a:srgbClr val="333333"/>
                </a:solidFill>
                <a:highlight>
                  <a:srgbClr val="FFFFFF"/>
                </a:highlight>
              </a:rPr>
              <a:t>Conclusões:</a:t>
            </a:r>
            <a:r>
              <a:rPr lang="pt-BR" sz="1200">
                <a:solidFill>
                  <a:srgbClr val="333333"/>
                </a:solidFill>
                <a:highlight>
                  <a:srgbClr val="FFFFFF"/>
                </a:highlight>
              </a:rPr>
              <a:t> </a:t>
            </a:r>
            <a:r>
              <a:rPr b="1" lang="pt-BR" sz="1200">
                <a:solidFill>
                  <a:srgbClr val="333333"/>
                </a:solidFill>
                <a:highlight>
                  <a:srgbClr val="FFFFFF"/>
                </a:highlight>
              </a:rPr>
              <a:t>Referências:</a:t>
            </a:r>
            <a:r>
              <a:rPr lang="pt-BR" sz="1200">
                <a:solidFill>
                  <a:srgbClr val="333333"/>
                </a:solidFill>
                <a:highlight>
                  <a:srgbClr val="FFFFFF"/>
                </a:highlight>
              </a:rPr>
              <a:t> 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38888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83" name="Google Shape;83;p1"/>
          <p:cNvSpPr/>
          <p:nvPr/>
        </p:nvSpPr>
        <p:spPr>
          <a:xfrm>
            <a:off x="734040" y="5152321"/>
            <a:ext cx="5885640" cy="40824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rgbClr val="203864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"/>
          <p:cNvSpPr/>
          <p:nvPr/>
        </p:nvSpPr>
        <p:spPr>
          <a:xfrm>
            <a:off x="7138308" y="17555511"/>
            <a:ext cx="5872800" cy="29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333333"/>
                </a:solidFill>
                <a:highlight>
                  <a:srgbClr val="FFFFFF"/>
                </a:highlight>
              </a:rPr>
              <a:t>mínimo de 2 referências normatizadas obrigatoriamente no Estilo Vancouver, conforme descrito no site da Revista Cientifica da AMC(https://publicacoes.amc.med.br/cearamedico/pt_BR/Vancouver), contabilizadas dentro do limite total de palavras;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304800" lvl="1" marL="110490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rgbClr val="333333"/>
              </a:buClr>
              <a:buSzPts val="1200"/>
              <a:buChar char="■"/>
            </a:pPr>
            <a:r>
              <a:rPr lang="pt-BR" sz="1200">
                <a:solidFill>
                  <a:srgbClr val="333333"/>
                </a:solidFill>
                <a:highlight>
                  <a:srgbClr val="FFFFFF"/>
                </a:highlight>
              </a:rPr>
              <a:t>Número do CAAE (opcional)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7121875" y="5601601"/>
            <a:ext cx="5872800" cy="16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333333"/>
                </a:solidFill>
                <a:highlight>
                  <a:srgbClr val="FFFFFF"/>
                </a:highlight>
              </a:rPr>
              <a:t>Resultados ou discussão - </a:t>
            </a:r>
            <a:r>
              <a:rPr lang="pt-BR" sz="1200">
                <a:solidFill>
                  <a:srgbClr val="333333"/>
                </a:solidFill>
                <a:highlight>
                  <a:srgbClr val="FFFFFF"/>
                </a:highlight>
              </a:rPr>
              <a:t>apresentação objetiva dos achados e dados numéricos obtidos com confronto direto dos achados com a literatura científica atualizada (Últimos 5 anos)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38888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8220" y="20927651"/>
            <a:ext cx="5019600" cy="24726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/>
          <p:nvPr/>
        </p:nvSpPr>
        <p:spPr>
          <a:xfrm>
            <a:off x="7043675" y="22296827"/>
            <a:ext cx="5892600" cy="16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800"/>
              </a:spcBef>
              <a:spcAft>
                <a:spcPts val="1400"/>
              </a:spcAft>
              <a:buNone/>
            </a:pPr>
            <a:r>
              <a:rPr lang="pt-BR" sz="1200">
                <a:solidFill>
                  <a:srgbClr val="333333"/>
                </a:solidFill>
                <a:highlight>
                  <a:srgbClr val="FFFFFF"/>
                </a:highlight>
              </a:rPr>
              <a:t>quando houver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734040" y="3108326"/>
            <a:ext cx="12247560" cy="932400"/>
          </a:xfrm>
          <a:prstGeom prst="roundRect">
            <a:avLst>
              <a:gd fmla="val 16667" name="adj"/>
            </a:avLst>
          </a:prstGeom>
          <a:solidFill>
            <a:srgbClr val="2F5496"/>
          </a:solidFill>
          <a:ln>
            <a:noFill/>
          </a:ln>
        </p:spPr>
        <p:txBody>
          <a:bodyPr anchorCtr="0" anchor="ctr" bIns="51475" lIns="102950" spcFirstLastPara="1" rIns="102950" wrap="square" tIns="51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pt-BR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TÍTULO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734040" y="13649521"/>
            <a:ext cx="5885700" cy="7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pt-BR" sz="2000">
                <a:solidFill>
                  <a:srgbClr val="203864"/>
                </a:solidFill>
              </a:rPr>
              <a:t>MÉTODOS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734040" y="14508781"/>
            <a:ext cx="5885700" cy="52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333333"/>
                </a:solidFill>
                <a:highlight>
                  <a:srgbClr val="FFFFFF"/>
                </a:highlight>
              </a:rPr>
              <a:t>descrição detalhada do desenho do estudo, aspectos éticos e metodologia aplicada;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marR="0" rtl="0" algn="just">
              <a:lnSpc>
                <a:spcPct val="138888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7108920" y="5152321"/>
            <a:ext cx="5885640" cy="40824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pt-BR" sz="2000">
                <a:solidFill>
                  <a:srgbClr val="203864"/>
                </a:solidFill>
              </a:rPr>
              <a:t>RESULTADOS/DISCUSSÃO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7131875" y="16971764"/>
            <a:ext cx="5885700" cy="4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pt-BR" sz="2000">
                <a:solidFill>
                  <a:srgbClr val="203864"/>
                </a:solidFill>
              </a:rPr>
              <a:t>REFERÊNCIAS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6982480" y="21888526"/>
            <a:ext cx="5885700" cy="4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pt-BR" sz="2000">
                <a:solidFill>
                  <a:srgbClr val="203864"/>
                </a:solidFill>
              </a:rPr>
              <a:t>APOIO FINANCEIRO 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9772326" y="1154386"/>
            <a:ext cx="3208914" cy="711696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l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logo da instituição e/ou grupo de pesquisa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7095570" y="9316809"/>
            <a:ext cx="5885700" cy="4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pt-BR" sz="2000">
                <a:solidFill>
                  <a:srgbClr val="203864"/>
                </a:solidFill>
              </a:rPr>
              <a:t>CONCLUSÕES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7108863" y="9842801"/>
            <a:ext cx="5872800" cy="16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333333"/>
                </a:solidFill>
                <a:highlight>
                  <a:srgbClr val="FFFFFF"/>
                </a:highlight>
              </a:rPr>
              <a:t>considerações finais diretamente suportadas e alicerçadas nos resultados apresentados;</a:t>
            </a:r>
            <a:endParaRPr sz="12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38888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960" y="-62329"/>
            <a:ext cx="13917784" cy="24446331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/>
          <p:nvPr/>
        </p:nvSpPr>
        <p:spPr>
          <a:xfrm>
            <a:off x="734040" y="4123389"/>
            <a:ext cx="12247500" cy="9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AUTORES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01548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pt-BR" sz="2400" u="none" cap="none" strike="noStrike">
                <a:solidFill>
                  <a:srgbClr val="01548E"/>
                </a:solidFill>
                <a:latin typeface="Arial"/>
                <a:ea typeface="Arial"/>
                <a:cs typeface="Arial"/>
                <a:sym typeface="Arial"/>
              </a:rPr>
              <a:t>INSTITUIÇÕES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"/>
          <p:cNvSpPr/>
          <p:nvPr/>
        </p:nvSpPr>
        <p:spPr>
          <a:xfrm>
            <a:off x="734040" y="3088029"/>
            <a:ext cx="12247500" cy="932400"/>
          </a:xfrm>
          <a:prstGeom prst="rect">
            <a:avLst/>
          </a:prstGeom>
          <a:solidFill>
            <a:srgbClr val="1E4E79"/>
          </a:solidFill>
          <a:ln>
            <a:noFill/>
          </a:ln>
        </p:spPr>
        <p:txBody>
          <a:bodyPr anchorCtr="0" anchor="ctr" bIns="51475" lIns="102950" spcFirstLastPara="1" rIns="102950" wrap="square" tIns="51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pt-BR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TÍTULO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"/>
          <p:cNvSpPr/>
          <p:nvPr/>
        </p:nvSpPr>
        <p:spPr>
          <a:xfrm>
            <a:off x="734040" y="13649521"/>
            <a:ext cx="5885700" cy="7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rgbClr val="203864"/>
                </a:solidFill>
                <a:latin typeface="Arial"/>
                <a:ea typeface="Arial"/>
                <a:cs typeface="Arial"/>
                <a:sym typeface="Arial"/>
              </a:rPr>
              <a:t>RELATO DE CASO OU RELATO 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rgbClr val="203864"/>
                </a:solidFill>
                <a:latin typeface="Arial"/>
                <a:ea typeface="Arial"/>
                <a:cs typeface="Arial"/>
                <a:sym typeface="Arial"/>
              </a:rPr>
              <a:t>DE EXPERIÊNCIA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9772326" y="1154386"/>
            <a:ext cx="32088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75" lIns="102950" spcFirstLastPara="1" rIns="102950" wrap="square" tIns="51475">
            <a:noAutofit/>
          </a:bodyPr>
          <a:lstStyle/>
          <a:p>
            <a:pPr indent="0" lvl="0" marL="0" marR="0" rtl="0" algn="l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pt-B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logo da instituição e/ou grupo de pesquisa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ASSOCIAÇÃO MÉDICA CEARENSE AMC</dc:creator>
</cp:coreProperties>
</file>